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61" r:id="rId1"/>
  </p:sldMasterIdLst>
  <p:notesMasterIdLst>
    <p:notesMasterId r:id="rId35"/>
  </p:notesMasterIdLst>
  <p:handoutMasterIdLst>
    <p:handoutMasterId r:id="rId36"/>
  </p:handoutMasterIdLst>
  <p:sldIdLst>
    <p:sldId id="270" r:id="rId2"/>
    <p:sldId id="303" r:id="rId3"/>
    <p:sldId id="470" r:id="rId4"/>
    <p:sldId id="471" r:id="rId5"/>
    <p:sldId id="478" r:id="rId6"/>
    <p:sldId id="479" r:id="rId7"/>
    <p:sldId id="468" r:id="rId8"/>
    <p:sldId id="482" r:id="rId9"/>
    <p:sldId id="476" r:id="rId10"/>
    <p:sldId id="480" r:id="rId11"/>
    <p:sldId id="481" r:id="rId12"/>
    <p:sldId id="477" r:id="rId13"/>
    <p:sldId id="494" r:id="rId14"/>
    <p:sldId id="446" r:id="rId15"/>
    <p:sldId id="495" r:id="rId16"/>
    <p:sldId id="447" r:id="rId17"/>
    <p:sldId id="485" r:id="rId18"/>
    <p:sldId id="443" r:id="rId19"/>
    <p:sldId id="486" r:id="rId20"/>
    <p:sldId id="483" r:id="rId21"/>
    <p:sldId id="488" r:id="rId22"/>
    <p:sldId id="490" r:id="rId23"/>
    <p:sldId id="491" r:id="rId24"/>
    <p:sldId id="487" r:id="rId25"/>
    <p:sldId id="492" r:id="rId26"/>
    <p:sldId id="493" r:id="rId27"/>
    <p:sldId id="464" r:id="rId28"/>
    <p:sldId id="466" r:id="rId29"/>
    <p:sldId id="437" r:id="rId30"/>
    <p:sldId id="459" r:id="rId31"/>
    <p:sldId id="438" r:id="rId32"/>
    <p:sldId id="462" r:id="rId33"/>
    <p:sldId id="295" r:id="rId34"/>
  </p:sldIdLst>
  <p:sldSz cx="12192000" cy="6858000"/>
  <p:notesSz cx="6797675" cy="9926638"/>
  <p:embeddedFontLs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IBM Plex Sans Medium" panose="020B0603050203000203" pitchFamily="34" charset="0"/>
      <p:regular r:id="rId41"/>
      <p:italic r:id="rId42"/>
    </p:embeddedFont>
    <p:embeddedFont>
      <p:font typeface="IBM Plex Sans SemiBold" panose="020B0703050203000203" pitchFamily="34" charset="0"/>
      <p:regular r:id="rId43"/>
      <p:bold r:id="rId44"/>
      <p:italic r:id="rId45"/>
      <p:boldItalic r:id="rId46"/>
    </p:embeddedFont>
    <p:embeddedFont>
      <p:font typeface="IBM Plex Sans Text" panose="020B0604020202020204" charset="0"/>
      <p:regular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Bold" panose="02000000000000000000" pitchFamily="2" charset="0"/>
      <p:bold r:id="rId53"/>
      <p:italic r:id="rId54"/>
      <p:boldItalic r:id="rId55"/>
    </p:embeddedFont>
    <p:embeddedFont>
      <p:font typeface="Roboto Regular" panose="020B0604020202020204" charset="0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Intro" id="{D71A75A3-E1F9-BB43-BA52-0CD7E5C3B444}">
          <p14:sldIdLst>
            <p14:sldId id="270"/>
            <p14:sldId id="303"/>
          </p14:sldIdLst>
        </p14:section>
        <p14:section name="Agenda" id="{2763D8F1-9700-4581-A48C-B6492A868AD7}">
          <p14:sldIdLst>
            <p14:sldId id="470"/>
            <p14:sldId id="471"/>
          </p14:sldIdLst>
        </p14:section>
        <p14:section name="Availability Group Parallel Redo Thread Pool" id="{B60DFBD8-6C8D-42B5-956E-28EB328CEE96}">
          <p14:sldIdLst>
            <p14:sldId id="478"/>
            <p14:sldId id="479"/>
            <p14:sldId id="468"/>
          </p14:sldIdLst>
        </p14:section>
        <p14:section name="System page latch (GAM and SGAM) concurrency enhancements" id="{F1FC1CFA-3228-4DFD-9B09-173DB363302B}">
          <p14:sldIdLst>
            <p14:sldId id="482"/>
          </p14:sldIdLst>
        </p14:section>
        <p14:section name="Buffer pool parallel scans" id="{11564C1D-1EFD-4543-A006-B7CA0D5E4B31}">
          <p14:sldIdLst>
            <p14:sldId id="476"/>
          </p14:sldIdLst>
        </p14:section>
        <p14:section name="Accelerated Database Recovery" id="{DCFBB0BD-9E0C-4FDD-8700-723A2E2AB118}">
          <p14:sldIdLst>
            <p14:sldId id="480"/>
            <p14:sldId id="481"/>
          </p14:sldIdLst>
        </p14:section>
        <p14:section name="Stack dumps" id="{1E1317D5-32FB-4A9B-A154-2303852C2FDB}">
          <p14:sldIdLst>
            <p14:sldId id="477"/>
          </p14:sldIdLst>
        </p14:section>
        <p14:section name="Parameter Sensitive Plan optimization" id="{1912FAC8-E216-4611-B9C0-7ADCCABF773D}">
          <p14:sldIdLst>
            <p14:sldId id="494"/>
            <p14:sldId id="446"/>
            <p14:sldId id="495"/>
            <p14:sldId id="447"/>
          </p14:sldIdLst>
        </p14:section>
        <p14:section name="Memory Grant Feedback" id="{E8B6C665-2ABF-4C0E-B366-3AA7D9ABB16F}">
          <p14:sldIdLst>
            <p14:sldId id="485"/>
            <p14:sldId id="443"/>
            <p14:sldId id="486"/>
            <p14:sldId id="483"/>
            <p14:sldId id="488"/>
          </p14:sldIdLst>
        </p14:section>
        <p14:section name="Cardinality estimation feedback" id="{2DED1089-FDBA-4694-9AF2-7BE9035918B0}">
          <p14:sldIdLst>
            <p14:sldId id="490"/>
            <p14:sldId id="491"/>
            <p14:sldId id="487"/>
          </p14:sldIdLst>
        </p14:section>
        <p14:section name="Automtic Plan Correction" id="{96C4D522-B26B-41EC-A6C4-0BF8DDB1907A}">
          <p14:sldIdLst>
            <p14:sldId id="492"/>
            <p14:sldId id="493"/>
            <p14:sldId id="464"/>
            <p14:sldId id="466"/>
          </p14:sldIdLst>
        </p14:section>
        <p14:section name="Query Store Hints" id="{3B96C316-68CA-482B-878F-2768434F00E1}">
          <p14:sldIdLst>
            <p14:sldId id="437"/>
            <p14:sldId id="459"/>
            <p14:sldId id="438"/>
          </p14:sldIdLst>
        </p14:section>
        <p14:section name="Outro" id="{4CF738BE-9173-4A72-8E3F-A9D46EE3658F}">
          <p14:sldIdLst>
            <p14:sldId id="462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a Hallengren" initials="OH" lastIdx="1" clrIdx="0">
    <p:extLst>
      <p:ext uri="{19B8F6BF-5375-455C-9EA6-DF929625EA0E}">
        <p15:presenceInfo xmlns:p15="http://schemas.microsoft.com/office/powerpoint/2012/main" userId="fa067cfe517c19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ED7"/>
    <a:srgbClr val="E6E6E6"/>
    <a:srgbClr val="F2F2F2"/>
    <a:srgbClr val="222222"/>
    <a:srgbClr val="373737"/>
    <a:srgbClr val="000000"/>
    <a:srgbClr val="CC0000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75" autoAdjust="0"/>
    <p:restoredTop sz="96416" autoAdjust="0"/>
  </p:normalViewPr>
  <p:slideViewPr>
    <p:cSldViewPr snapToGrid="0">
      <p:cViewPr varScale="1">
        <p:scale>
          <a:sx n="62" d="100"/>
          <a:sy n="62" d="100"/>
        </p:scale>
        <p:origin x="156" y="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81" d="100"/>
          <a:sy n="181" d="100"/>
        </p:scale>
        <p:origin x="7614" y="18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2024-03-23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81E1-D1CF-456A-834B-29B6EF5288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97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81E1-D1CF-456A-834B-29B6EF5288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577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81E1-D1CF-456A-834B-29B6EF5288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71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 baseline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 baseline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 baseline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 baseline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 baseline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baseline="0" dirty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 baseline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772816"/>
            <a:ext cx="10972800" cy="4353348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D75EF4-10BD-EAFF-8ADE-F4E20F1C4F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3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772816"/>
            <a:ext cx="10972800" cy="4353348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7FED33-5C45-E887-9F17-17E38D24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0109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BE5F686-0B5D-D14E-9621-EEED84759DF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3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1" r:id="rId2"/>
    <p:sldLayoutId id="2147483759" r:id="rId3"/>
    <p:sldLayoutId id="2147483763" r:id="rId4"/>
    <p:sldLayoutId id="2147483764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relational-databases/accelerated-database-recovery-concepts?view=sql-server-ver16#adr-improvements-in-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relational-databases/system-dynamic-management-views/sys-dm-tran-persistent-version-store-stats?view=sql-server-ver16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queries/option-clause-transact-sql?view=sql-server-ver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system-catalog-views/sys-query-store-query-hints-transact-sql?view=sql-server-ver1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ola@hallengren.com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036" y="2239098"/>
            <a:ext cx="7941064" cy="193553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SQL Server 2022 Performance Enhancements</a:t>
            </a:r>
            <a:endParaRPr lang="en-US" b="0" dirty="0">
              <a:solidFill>
                <a:schemeClr val="tx2"/>
              </a:solidFill>
              <a:latin typeface="IBM Plex Sans Text" panose="020B0503050203000203" pitchFamily="34" charset="77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725483"/>
            <a:ext cx="6116493" cy="55320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Ola Hallengren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93052"/>
            <a:ext cx="6116493" cy="55320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Chief Data Platforms Engineer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69124"/>
            <a:ext cx="6116493" cy="55320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Saxo Bank</a:t>
            </a:r>
          </a:p>
        </p:txBody>
      </p:sp>
      <p:pic>
        <p:nvPicPr>
          <p:cNvPr id="3" name="Picture 2" descr="A black and orange text&#10;&#10;Description automatically generated">
            <a:extLst>
              <a:ext uri="{FF2B5EF4-FFF2-40B4-BE49-F238E27FC236}">
                <a16:creationId xmlns:a16="http://schemas.microsoft.com/office/drawing/2014/main" id="{7A78BF64-727D-85B1-5A25-5941949CED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65" y="309082"/>
            <a:ext cx="2850000" cy="80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36434"/>
            <a:ext cx="11010939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Accelerated Database Recovery (ADR) enhancements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37552"/>
              </p:ext>
            </p:extLst>
          </p:nvPr>
        </p:nvGraphicFramePr>
        <p:xfrm>
          <a:off x="286871" y="1148699"/>
          <a:ext cx="11618258" cy="536088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4645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1472428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Database recovery can in some cases take a very long time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Rollback of transactions can in some cases take a very long time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The transaction log can grow very large, when there are long-running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2069041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2019 introduced a Persistent Version Store (PVS) that provides: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Fast and consistent database recovery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Instantaneous transaction rollback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Aggressive log truncation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441397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ACCELERATED_DATABASE_RECOVERY = 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69326"/>
                  </a:ext>
                </a:extLst>
              </a:tr>
              <a:tr h="732117">
                <a:tc>
                  <a:txBody>
                    <a:bodyPr/>
                    <a:lstStyle/>
                    <a:p>
                      <a:r>
                        <a:rPr lang="en-US" sz="2400" dirty="0"/>
                        <a:t>Further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has several </a:t>
                      </a:r>
                      <a:r>
                        <a:rPr lang="en-US" sz="2400" dirty="0">
                          <a:hlinkClick r:id="rId2"/>
                        </a:rPr>
                        <a:t>optimizations</a:t>
                      </a:r>
                      <a:r>
                        <a:rPr lang="en-US" sz="2400" dirty="0"/>
                        <a:t>, e.g., multi-threaded version cleanup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40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36434"/>
            <a:ext cx="11010939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Accelerated Database Recovery (ADR) enhancements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436059"/>
              </p:ext>
            </p:extLst>
          </p:nvPr>
        </p:nvGraphicFramePr>
        <p:xfrm>
          <a:off x="286871" y="1171752"/>
          <a:ext cx="11618258" cy="255109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840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1113848">
                <a:tc>
                  <a:txBody>
                    <a:bodyPr/>
                    <a:lstStyle/>
                    <a:p>
                      <a:r>
                        <a:rPr lang="en-US" sz="2400" dirty="0"/>
                        <a:t>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A long-running transaction in one database =&gt; Persistent Version Store (PVS) is not cleaned up in any database =&gt; Performance impact on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905177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You can monitor the size of the Persistent Version Store (PVS) using </a:t>
                      </a:r>
                      <a:r>
                        <a:rPr lang="en-US" sz="2400" dirty="0">
                          <a:hlinkClick r:id="rId2"/>
                        </a:rPr>
                        <a:t>sys.dm_tran_persistent_version_store_stats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44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36434"/>
            <a:ext cx="11010939" cy="1143000"/>
          </a:xfrm>
        </p:spPr>
        <p:txBody>
          <a:bodyPr>
            <a:normAutofit/>
          </a:bodyPr>
          <a:lstStyle/>
          <a:p>
            <a:r>
              <a:rPr lang="en-US" sz="3600" dirty="0"/>
              <a:t>Stack dumps – Multi-threaded, parallel compression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4367"/>
              </p:ext>
            </p:extLst>
          </p:nvPr>
        </p:nvGraphicFramePr>
        <p:xfrm>
          <a:off x="145997" y="960506"/>
          <a:ext cx="11894884" cy="579614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428154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466730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901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65717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When an exception or non-yielding scheduler occurs, SQL Server may generate a stack dump</a:t>
                      </a:r>
                    </a:p>
                    <a:p>
                      <a:r>
                        <a:rPr lang="en-US" sz="2400" dirty="0"/>
                        <a:t>You can also generate stack dumps using DBCC STACKDUMP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33480"/>
                  </a:ext>
                </a:extLst>
              </a:tr>
              <a:tr h="865717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On servers with large amount of memory, filtered dumps can be very large and take a long time to generate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1259158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2022 CU8 introduces multi-threaded, compressed stack dumps</a:t>
                      </a:r>
                    </a:p>
                    <a:p>
                      <a:r>
                        <a:rPr lang="en-US" sz="2400" dirty="0"/>
                        <a:t>This can greatly enhance the performance and reduce the size </a:t>
                      </a:r>
                      <a:r>
                        <a:rPr lang="en-US" sz="2400"/>
                        <a:t>for filtered </a:t>
                      </a:r>
                      <a:r>
                        <a:rPr lang="en-US" sz="2400" dirty="0"/>
                        <a:t>dumps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392318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Install SQL Server 2022 CU8 and enable trace flag 2610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010851"/>
                  </a:ext>
                </a:extLst>
              </a:tr>
              <a:tr h="1635244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file SQLDUMPER_ERRORLOG: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“sqlservr.exe, zdmp: ParallelDumpTasks speed: Read: 6281547776 bytes, compressed: 527826341 bytes. Read 848 MB/sec, Write 71 MB/sec. Compression rate: </a:t>
                      </a:r>
                      <a:r>
                        <a:rPr lang="en-US" sz="2400" b="1" dirty="0"/>
                        <a:t>92%</a:t>
                      </a:r>
                      <a:r>
                        <a:rPr lang="en-US" sz="2400" dirty="0"/>
                        <a:t>. Time taken: 7057 milliseconds.”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56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36434"/>
            <a:ext cx="11010939" cy="1143000"/>
          </a:xfrm>
        </p:spPr>
        <p:txBody>
          <a:bodyPr>
            <a:normAutofit/>
          </a:bodyPr>
          <a:lstStyle/>
          <a:p>
            <a:r>
              <a:rPr lang="en-US" dirty="0"/>
              <a:t>Parameter Sensitive Plan optimization (PSP)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11450"/>
              </p:ext>
            </p:extLst>
          </p:nvPr>
        </p:nvGraphicFramePr>
        <p:xfrm>
          <a:off x="261258" y="1142290"/>
          <a:ext cx="11618258" cy="4485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358997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259261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Before PSP, a query in SQL Server could only have a single plan in cache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3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plan that is created for one set of parameters, may not be optimal for another set of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This is referred to as parameter sniffing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introduces Parameter Sensitive Plan optimization (PSP)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PSP will create a dispatcher plan, and query variants based on predicates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Each of the query variants can have a plan in cache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PSP will create query variants for up to three predicates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PSP only works with equality predicates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3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COMPATIBILITY_LEVEL = 160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662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614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0662C-4E4D-3B44-2BF1-37B00166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E2F9-2A64-15B8-F238-65C1D403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47" y="13523"/>
            <a:ext cx="11010939" cy="1143000"/>
          </a:xfrm>
        </p:spPr>
        <p:txBody>
          <a:bodyPr>
            <a:normAutofit/>
          </a:bodyPr>
          <a:lstStyle/>
          <a:p>
            <a:r>
              <a:rPr lang="en-US" dirty="0"/>
              <a:t>Parameter Sensitive Plan optimization (PSP)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7FC4B-29AB-769C-B428-FE7BCAF5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3" y="1692409"/>
            <a:ext cx="11709233" cy="365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69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36434"/>
            <a:ext cx="11010939" cy="1143000"/>
          </a:xfrm>
        </p:spPr>
        <p:txBody>
          <a:bodyPr>
            <a:normAutofit/>
          </a:bodyPr>
          <a:lstStyle/>
          <a:p>
            <a:r>
              <a:rPr lang="en-US" sz="3600" dirty="0"/>
              <a:t>Parameter Sensitive Plan optimization (PSP)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145152"/>
              </p:ext>
            </p:extLst>
          </p:nvPr>
        </p:nvGraphicFramePr>
        <p:xfrm>
          <a:off x="286871" y="1110279"/>
          <a:ext cx="11618258" cy="1645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79058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8839200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Query Store:</a:t>
                      </a:r>
                      <a:br>
                        <a:rPr lang="en-US" sz="2400" dirty="0"/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SELECT 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FROM sys.query_store_query_variant</a:t>
                      </a:r>
                      <a:endParaRPr 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00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39FAF-5246-7D62-36EF-6FD209BAD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432F-7B14-19A7-270B-B55CB8A1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55" y="35508"/>
            <a:ext cx="11765582" cy="1392655"/>
          </a:xfrm>
        </p:spPr>
        <p:txBody>
          <a:bodyPr>
            <a:normAutofit/>
          </a:bodyPr>
          <a:lstStyle/>
          <a:p>
            <a:r>
              <a:rPr lang="en-US" dirty="0"/>
              <a:t>PSP and Query Store - </a:t>
            </a:r>
            <a:r>
              <a:rPr lang="en-US" b="0" dirty="0">
                <a:solidFill>
                  <a:srgbClr val="C00000"/>
                </a:solidFill>
              </a:rPr>
              <a:t>One query from the application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213E63-B3E5-8A11-549C-E825BBED6D02}"/>
              </a:ext>
            </a:extLst>
          </p:cNvPr>
          <p:cNvGraphicFramePr>
            <a:graphicFrameLocks noGrp="1"/>
          </p:cNvGraphicFramePr>
          <p:nvPr/>
        </p:nvGraphicFramePr>
        <p:xfrm>
          <a:off x="451460" y="1844118"/>
          <a:ext cx="11261164" cy="45309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89309">
                  <a:extLst>
                    <a:ext uri="{9D8B030D-6E8A-4147-A177-3AD203B41FA5}">
                      <a16:colId xmlns:a16="http://schemas.microsoft.com/office/drawing/2014/main" val="3794409873"/>
                    </a:ext>
                  </a:extLst>
                </a:gridCol>
                <a:gridCol w="4302155">
                  <a:extLst>
                    <a:ext uri="{9D8B030D-6E8A-4147-A177-3AD203B41FA5}">
                      <a16:colId xmlns:a16="http://schemas.microsoft.com/office/drawing/2014/main" val="4170883744"/>
                    </a:ext>
                  </a:extLst>
                </a:gridCol>
                <a:gridCol w="3669700">
                  <a:extLst>
                    <a:ext uri="{9D8B030D-6E8A-4147-A177-3AD203B41FA5}">
                      <a16:colId xmlns:a16="http://schemas.microsoft.com/office/drawing/2014/main" val="2345805431"/>
                    </a:ext>
                  </a:extLst>
                </a:gridCol>
              </a:tblGrid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SQL Server 2016 – 2019 (no PSP)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SQL Server 2022 (with PSP)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561854736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r>
                        <a:rPr lang="en-US" sz="2100" dirty="0"/>
                        <a:t>Query texts (query_text_id)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One query text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One query text for the dispatcher + One query text for each query variant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2687804435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Queries (query_id)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One query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One query for the dispatcher + One query for each query variant</a:t>
                      </a:r>
                      <a:br>
                        <a:rPr lang="en-US" sz="2100" dirty="0"/>
                      </a:br>
                      <a:r>
                        <a:rPr lang="en-US" sz="2100" dirty="0"/>
                        <a:t>They all share the same query_hash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3114006379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Plans (plan_id)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One or multiple plans for a query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One dispatcher plan for the dispatcher query + One or multiple plans for each query variant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0043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46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5698"/>
            <a:ext cx="11010939" cy="1143000"/>
          </a:xfrm>
        </p:spPr>
        <p:txBody>
          <a:bodyPr>
            <a:normAutofit/>
          </a:bodyPr>
          <a:lstStyle/>
          <a:p>
            <a:r>
              <a:rPr lang="en-US" sz="3600" dirty="0"/>
              <a:t>Memory Grant Feedback – Persistence and Percentile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35995"/>
              </p:ext>
            </p:extLst>
          </p:nvPr>
        </p:nvGraphicFramePr>
        <p:xfrm>
          <a:off x="286871" y="948915"/>
          <a:ext cx="11618258" cy="584377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In some cases SQL Server is allocating too much memory for a query, and in some cases not enough memory (results in spill to tempdb)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1333832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2017 and SQL Server 2019 introduced Memory Grant Feedback, that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adjusts the size of the memory allocated for a query based on past executions, through a feedback loop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461042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COMPATIBILITY_LEVEL = 140 (or higher)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6573"/>
                  </a:ext>
                </a:extLst>
              </a:tr>
              <a:tr h="145456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Further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comes with two enhancements: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Persistence – Persists the memory grants in Query Store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SQL Server does not have to start over after a restart or failover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Percentile – Will work better when the memory requests are varying between executions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  <a:tr h="685061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the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QUERY_STORE </a:t>
                      </a:r>
                      <a:r>
                        <a:rPr lang="en-US" sz="2400"/>
                        <a:t>= ON (if not already enabled)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765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767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9BD96-9243-4EB4-02D3-70428C60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C13D-FB77-01D8-C78E-A847CE98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264"/>
            <a:ext cx="1101093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Grant Feedback – A closer look at Percentile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B775070-1C18-3F0F-9A79-99D34E7DF9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01" y="1030266"/>
            <a:ext cx="5604070" cy="283308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15E57A-5930-FB2E-5917-D5D9A36D9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701" y="3863355"/>
            <a:ext cx="6794560" cy="28330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8A85-F793-DF58-D3E3-FDCEA4C55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15" y="2120199"/>
            <a:ext cx="5933913" cy="744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Memory Grant Feedback </a:t>
            </a:r>
            <a:r>
              <a:rPr lang="en-US" sz="2000" b="0" dirty="0">
                <a:solidFill>
                  <a:schemeClr val="tx1"/>
                </a:solidFill>
              </a:rPr>
              <a:t>in SQL Server 2019 – Adjusts based on the most recent execution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D0BD6D-C8FE-DFFC-D85C-9A760422D6AA}"/>
              </a:ext>
            </a:extLst>
          </p:cNvPr>
          <p:cNvSpPr txBox="1">
            <a:spLocks/>
          </p:cNvSpPr>
          <p:nvPr/>
        </p:nvSpPr>
        <p:spPr>
          <a:xfrm>
            <a:off x="7020759" y="4914564"/>
            <a:ext cx="5196395" cy="871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•"/>
              <a:defRPr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sz="2000" b="0" dirty="0">
                <a:solidFill>
                  <a:schemeClr val="tx1"/>
                </a:solidFill>
              </a:rPr>
              <a:t>Memory Grant Feedback in SQL Server 2022 – Adjusts based on a percentile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354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36434"/>
            <a:ext cx="11010939" cy="1143000"/>
          </a:xfrm>
        </p:spPr>
        <p:txBody>
          <a:bodyPr>
            <a:normAutofit/>
          </a:bodyPr>
          <a:lstStyle/>
          <a:p>
            <a:r>
              <a:rPr lang="en-US" sz="3600" dirty="0"/>
              <a:t>Memory Grant Feedback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32280"/>
              </p:ext>
            </p:extLst>
          </p:nvPr>
        </p:nvGraphicFramePr>
        <p:xfrm>
          <a:off x="286871" y="1110279"/>
          <a:ext cx="11618258" cy="457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79058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8839200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Query Store:</a:t>
                      </a:r>
                      <a:br>
                        <a:rPr lang="en-US" sz="2400" dirty="0"/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SELECT *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FROM sys.query_store_plan_feedback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WHERE feature_desc = 'Memory </a:t>
                      </a:r>
                      <a:r>
                        <a:rPr lang="en-US" sz="2400">
                          <a:solidFill>
                            <a:schemeClr val="tx2"/>
                          </a:solidFill>
                        </a:rPr>
                        <a:t>Grant Feedback'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AND state_desc = 'FEEDBACK_VALID'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Extended events: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memory_grant_feedback_persistence_update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memory_grant_updated_by_feedback</a:t>
                      </a:r>
                      <a:endParaRPr 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688F5F-B0BE-ECAB-4835-F94779BC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50" y="3555573"/>
            <a:ext cx="8426663" cy="8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6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2" y="2560817"/>
            <a:ext cx="6714388" cy="64778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Chief Data Platforms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ola@hallengren.com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9E485-670C-8F44-8C45-B464164BEA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https://ola.hallengren.com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Saxo Bank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260116" y="2560817"/>
            <a:ext cx="4748270" cy="3085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I am working with the databases for the trading systems in Saxo Bank, an investment bank in Copenhagen, Denmark.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I am a Microsoft Data Platform MVP since 2014.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Hallengren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619409C-887A-B848-A295-B00F174B3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585" y="5911458"/>
            <a:ext cx="368937" cy="36893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B0E04-5A03-AD4C-91C3-E83005AE9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C8132F30-C8B1-5AFA-2D5B-DF951A7CB9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 b="32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182430"/>
            <a:ext cx="11010939" cy="1143000"/>
          </a:xfrm>
        </p:spPr>
        <p:txBody>
          <a:bodyPr>
            <a:normAutofit/>
          </a:bodyPr>
          <a:lstStyle/>
          <a:p>
            <a:r>
              <a:rPr lang="en-US" sz="4000" dirty="0"/>
              <a:t>Degree of parallelism (DOP) feedback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805590"/>
              </p:ext>
            </p:extLst>
          </p:nvPr>
        </p:nvGraphicFramePr>
        <p:xfrm>
          <a:off x="261258" y="1603330"/>
          <a:ext cx="11618258" cy="366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It can happen that for some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queries, the parallelism is not efficient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DOP feedback is dynamically reducing the degree of parallelism for queries where the parallelism is not efficient (based on elapsed time and waits) through a feedback loop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ALTER DATABASE SCOPED CONFIGURATION SET DOP_FEEDBACK 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=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ALTER DATABASE [DB] SET QUERY_STORE = ON (if not already enabled)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05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Real-world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DOP feedback has, in our environment (large number of databases in production), only kicked in for a single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901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182430"/>
            <a:ext cx="11010939" cy="1143000"/>
          </a:xfrm>
        </p:spPr>
        <p:txBody>
          <a:bodyPr>
            <a:normAutofit/>
          </a:bodyPr>
          <a:lstStyle/>
          <a:p>
            <a:r>
              <a:rPr lang="en-US" sz="4000" dirty="0"/>
              <a:t>Degree of parallelism (DOP) feedback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602493"/>
              </p:ext>
            </p:extLst>
          </p:nvPr>
        </p:nvGraphicFramePr>
        <p:xfrm>
          <a:off x="261258" y="1603330"/>
          <a:ext cx="11618258" cy="22910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Query Store:</a:t>
                      </a:r>
                      <a:br>
                        <a:rPr lang="en-US" sz="2400" dirty="0"/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SELECT *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FROM sys.query_store_plan_feedback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WHERE feature_desc = 'DOP Feedback'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AND state_desc = 'FEEDBACK_VALID'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75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21066"/>
            <a:ext cx="11010939" cy="1143000"/>
          </a:xfrm>
        </p:spPr>
        <p:txBody>
          <a:bodyPr>
            <a:normAutofit/>
          </a:bodyPr>
          <a:lstStyle/>
          <a:p>
            <a:r>
              <a:rPr lang="en-US" sz="4000" dirty="0"/>
              <a:t>Cardinality Estimation Feedback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758261"/>
              </p:ext>
            </p:extLst>
          </p:nvPr>
        </p:nvGraphicFramePr>
        <p:xfrm>
          <a:off x="261258" y="1048806"/>
          <a:ext cx="11618258" cy="377536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920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1643524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“Cardinality estimation (CE) is a process used by the query optimizer to estimate the number of rows returned by a query or sub-part of a query. These estimates rely on two underlying things: statistics about the data and a set of assumptions—known as the model.”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There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are two cardinality estimators: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Legacy CE – CE70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Default CE – CE120+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Depending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on the data and the query, 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different assumptions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may be 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1769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2A3E2C-9D06-A88E-4382-8680F2520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12409"/>
              </p:ext>
            </p:extLst>
          </p:nvPr>
        </p:nvGraphicFramePr>
        <p:xfrm>
          <a:off x="276402" y="4987857"/>
          <a:ext cx="11603114" cy="16602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12378">
                  <a:extLst>
                    <a:ext uri="{9D8B030D-6E8A-4147-A177-3AD203B41FA5}">
                      <a16:colId xmlns:a16="http://schemas.microsoft.com/office/drawing/2014/main" val="3794409873"/>
                    </a:ext>
                  </a:extLst>
                </a:gridCol>
                <a:gridCol w="3258105">
                  <a:extLst>
                    <a:ext uri="{9D8B030D-6E8A-4147-A177-3AD203B41FA5}">
                      <a16:colId xmlns:a16="http://schemas.microsoft.com/office/drawing/2014/main" val="4170883744"/>
                    </a:ext>
                  </a:extLst>
                </a:gridCol>
                <a:gridCol w="2980824">
                  <a:extLst>
                    <a:ext uri="{9D8B030D-6E8A-4147-A177-3AD203B41FA5}">
                      <a16:colId xmlns:a16="http://schemas.microsoft.com/office/drawing/2014/main" val="2345805431"/>
                    </a:ext>
                  </a:extLst>
                </a:gridCol>
                <a:gridCol w="2851807">
                  <a:extLst>
                    <a:ext uri="{9D8B030D-6E8A-4147-A177-3AD203B41FA5}">
                      <a16:colId xmlns:a16="http://schemas.microsoft.com/office/drawing/2014/main" val="785792749"/>
                    </a:ext>
                  </a:extLst>
                </a:gridCol>
              </a:tblGrid>
              <a:tr h="2204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Legacy CE – CE70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Default CE – CE120+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Other values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561854736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r>
                        <a:rPr lang="en-US" sz="2100" dirty="0"/>
                        <a:t>Correlation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Fully independent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Partially correlated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Fully correlated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2687804435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Join Containment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Simple containment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Base containment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3114006379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Optimizer row goal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OFF</a:t>
                      </a:r>
                      <a:endParaRPr lang="en-US" sz="2100" dirty="0">
                        <a:solidFill>
                          <a:srgbClr val="C00000"/>
                        </a:solidFill>
                      </a:endParaRP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ON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0043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361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182430"/>
            <a:ext cx="11010939" cy="1143000"/>
          </a:xfrm>
        </p:spPr>
        <p:txBody>
          <a:bodyPr>
            <a:normAutofit/>
          </a:bodyPr>
          <a:lstStyle/>
          <a:p>
            <a:r>
              <a:rPr lang="en-US" sz="4000" dirty="0"/>
              <a:t>Cardinality Estimation Feedback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902765"/>
              </p:ext>
            </p:extLst>
          </p:nvPr>
        </p:nvGraphicFramePr>
        <p:xfrm>
          <a:off x="261258" y="1325431"/>
          <a:ext cx="11618258" cy="35661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27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1065460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In some cases 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the assumptions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for the default CE, may not be optimal for the data/query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This can result in non-optimal plans and bad performance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176981"/>
                  </a:ext>
                </a:extLst>
              </a:tr>
              <a:tr h="737626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CE Feedback is dynamically </a:t>
                      </a:r>
                      <a:r>
                        <a:rPr lang="en-US" sz="2400"/>
                        <a:t>selecting assumptions </a:t>
                      </a:r>
                      <a:r>
                        <a:rPr lang="en-US" sz="2400" dirty="0"/>
                        <a:t>that are the most optimal for the query, through a feedback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It is doing this by applying hints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65457"/>
                  </a:ext>
                </a:extLst>
              </a:tr>
              <a:tr h="562398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COMPATIBILITY_LEVEL </a:t>
                      </a:r>
                      <a:r>
                        <a:rPr lang="en-US" sz="2400"/>
                        <a:t>= 160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ALTER DATABASE [DB] SET QUERY_STORE = ON (if not already enabled)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14433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24966A-7480-E384-5436-ED92E2B17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602629"/>
              </p:ext>
            </p:extLst>
          </p:nvPr>
        </p:nvGraphicFramePr>
        <p:xfrm>
          <a:off x="261258" y="5309255"/>
          <a:ext cx="11603114" cy="82770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01155">
                  <a:extLst>
                    <a:ext uri="{9D8B030D-6E8A-4147-A177-3AD203B41FA5}">
                      <a16:colId xmlns:a16="http://schemas.microsoft.com/office/drawing/2014/main" val="3148345787"/>
                    </a:ext>
                  </a:extLst>
                </a:gridCol>
                <a:gridCol w="9001959">
                  <a:extLst>
                    <a:ext uri="{9D8B030D-6E8A-4147-A177-3AD203B41FA5}">
                      <a16:colId xmlns:a16="http://schemas.microsoft.com/office/drawing/2014/main" val="262655428"/>
                    </a:ext>
                  </a:extLst>
                </a:gridCol>
              </a:tblGrid>
              <a:tr h="220485">
                <a:tc>
                  <a:txBody>
                    <a:bodyPr/>
                    <a:lstStyle/>
                    <a:p>
                      <a:r>
                        <a:rPr lang="en-US" sz="2100" dirty="0"/>
                        <a:t>Model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Hint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196492194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Simple containment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OPTION(USE HINT('ASSUME_JOIN_PREDICATE_DEPENDS_ON_FILTERS'))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98346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86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13382"/>
            <a:ext cx="11010939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Cardinality Estimation Feedback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962352"/>
              </p:ext>
            </p:extLst>
          </p:nvPr>
        </p:nvGraphicFramePr>
        <p:xfrm>
          <a:off x="267520" y="1156382"/>
          <a:ext cx="11618258" cy="5303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CE feedback in Query Store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SELECT *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FROM sys.query_store_plan_feedback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WHERE feature_desc = 'CE Feedback'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AND state_desc IN('VERIFICATION_PASSED', 'ROLLEDBACK_BY_APRC')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CE hints in Query Store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SELECT *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FROM sys.query_store_query_hints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WHERE source_desc = 'CE feedback'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Extended Events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400" b="0" dirty="0">
                          <a:solidFill>
                            <a:schemeClr val="tx2"/>
                          </a:solidFill>
                        </a:rPr>
                        <a:t>query_ce_feedback_telemetry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360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36434"/>
            <a:ext cx="11010939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Automatic Plan Correction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66366"/>
              </p:ext>
            </p:extLst>
          </p:nvPr>
        </p:nvGraphicFramePr>
        <p:xfrm>
          <a:off x="286871" y="1110279"/>
          <a:ext cx="11769378" cy="404889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340383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428995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When a plan is recompiled (e.g., because of updated statistics) it can happen that you get a new plan that is non-optimal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1333832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In SQL Server 2017, Automatic Plan Correction was introduced. With this feature enabled, SQL Server will perform a check how the new plan performs after a plan change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If the new plan is using significantly more CPU, it will revert back to the 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last known good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461042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AUTOMATIC_TUNING (FORCE_LAST_GOOD_PLAN =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781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36434"/>
            <a:ext cx="11010939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Automatic Plan Correction Enhancements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50457"/>
              </p:ext>
            </p:extLst>
          </p:nvPr>
        </p:nvGraphicFramePr>
        <p:xfrm>
          <a:off x="286871" y="1110279"/>
          <a:ext cx="11646433" cy="368302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17694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28739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121414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Further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SQL Server 2022 CU4 has two enhancements: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Multiple checks for plan regression, after a plan change (TF 12618)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Additional check after 5 minutes (TF 12656)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  <a:tr h="685061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the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Install SQL Server 2022 CU4 and enable the trace flags 12618 and 12656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765144"/>
                  </a:ext>
                </a:extLst>
              </a:tr>
              <a:tr h="685061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Use the extended event automatic_tuning_plan_regression_detection_check_completed (with is_regression_corrected = True) to track plan corrections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5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722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7" y="197797"/>
            <a:ext cx="11010939" cy="1143000"/>
          </a:xfrm>
        </p:spPr>
        <p:txBody>
          <a:bodyPr>
            <a:normAutofit/>
          </a:bodyPr>
          <a:lstStyle/>
          <a:p>
            <a:r>
              <a:rPr lang="en-US" dirty="0"/>
              <a:t>Automatic Plan Correction – Real-world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4CEEC7-A5A5-2B84-9900-F58F87DB9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12" y="1586489"/>
            <a:ext cx="8381257" cy="3453222"/>
          </a:xfrm>
          <a:prstGeom prst="rect">
            <a:avLst/>
          </a:prstGeom>
        </p:spPr>
      </p:pic>
      <p:pic>
        <p:nvPicPr>
          <p:cNvPr id="12" name="x_Picture 5">
            <a:extLst>
              <a:ext uri="{FF2B5EF4-FFF2-40B4-BE49-F238E27FC236}">
                <a16:creationId xmlns:a16="http://schemas.microsoft.com/office/drawing/2014/main" id="{80A6B229-D56C-48E8-C9C7-091D7AFBB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53" y="5208563"/>
            <a:ext cx="11580632" cy="124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B275D-B377-F0E4-B08E-6811C333CA3D}"/>
              </a:ext>
            </a:extLst>
          </p:cNvPr>
          <p:cNvSpPr txBox="1"/>
          <p:nvPr/>
        </p:nvSpPr>
        <p:spPr>
          <a:xfrm>
            <a:off x="247912" y="1260795"/>
            <a:ext cx="432610" cy="25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>
                <a:latin typeface="Segoe UI" panose="020B0502040204020203" pitchFamily="34" charset="0"/>
                <a:cs typeface="Segoe UI" panose="020B0502040204020203" pitchFamily="34" charset="0"/>
              </a:rPr>
              <a:t>CPU</a:t>
            </a:r>
            <a:endParaRPr lang="en-US" sz="1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378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7" y="197797"/>
            <a:ext cx="11010939" cy="1143000"/>
          </a:xfrm>
        </p:spPr>
        <p:txBody>
          <a:bodyPr>
            <a:normAutofit/>
          </a:bodyPr>
          <a:lstStyle/>
          <a:p>
            <a:r>
              <a:rPr lang="en-US" dirty="0"/>
              <a:t>Automatic Plan Correction – Why did it not kick in?</a:t>
            </a:r>
          </a:p>
        </p:txBody>
      </p:sp>
      <p:pic>
        <p:nvPicPr>
          <p:cNvPr id="2050" name="x_Picture 6">
            <a:extLst>
              <a:ext uri="{FF2B5EF4-FFF2-40B4-BE49-F238E27FC236}">
                <a16:creationId xmlns:a16="http://schemas.microsoft.com/office/drawing/2014/main" id="{9C94802B-CFB0-B389-2223-5EB46C994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17" y="1426309"/>
            <a:ext cx="11187113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411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E247DD-60E9-442C-B510-809F29C73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234594"/>
            <a:ext cx="10972800" cy="3592398"/>
          </a:xfrm>
        </p:spPr>
        <p:txBody>
          <a:bodyPr>
            <a:normAutofit/>
          </a:bodyPr>
          <a:lstStyle/>
          <a:p>
            <a:r>
              <a:rPr lang="en-US" sz="2400" dirty="0"/>
              <a:t>Useful when you are not able to modify the query</a:t>
            </a:r>
          </a:p>
          <a:p>
            <a:r>
              <a:rPr lang="en-US" sz="2400" dirty="0"/>
              <a:t>Supports the hints that are available in the </a:t>
            </a:r>
            <a:r>
              <a:rPr lang="en-US" sz="2400" dirty="0">
                <a:hlinkClick r:id="rId3"/>
              </a:rPr>
              <a:t>OPTION</a:t>
            </a:r>
            <a:r>
              <a:rPr lang="en-US" sz="2400" dirty="0"/>
              <a:t> clause</a:t>
            </a:r>
          </a:p>
          <a:p>
            <a:r>
              <a:rPr lang="en-US" sz="2400" dirty="0"/>
              <a:t>How it works: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51802"/>
            <a:ext cx="11593288" cy="1185634"/>
          </a:xfrm>
        </p:spPr>
        <p:txBody>
          <a:bodyPr>
            <a:normAutofit/>
          </a:bodyPr>
          <a:lstStyle/>
          <a:p>
            <a:r>
              <a:rPr lang="en-US" dirty="0"/>
              <a:t>Query Store Hints in SQL Server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596CF-811D-4614-6B99-711BFAFD99D7}"/>
              </a:ext>
            </a:extLst>
          </p:cNvPr>
          <p:cNvSpPr txBox="1"/>
          <p:nvPr/>
        </p:nvSpPr>
        <p:spPr>
          <a:xfrm>
            <a:off x="5551555" y="6438709"/>
            <a:ext cx="1033727" cy="3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66" b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E04072-178B-999A-6A08-52595F56F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3090110"/>
            <a:ext cx="9859751" cy="127652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CC2A860-9AD8-640F-1818-59E8281F20CA}"/>
              </a:ext>
            </a:extLst>
          </p:cNvPr>
          <p:cNvSpPr txBox="1">
            <a:spLocks/>
          </p:cNvSpPr>
          <p:nvPr/>
        </p:nvSpPr>
        <p:spPr>
          <a:xfrm>
            <a:off x="767409" y="4994621"/>
            <a:ext cx="11424591" cy="158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•"/>
              <a:defRPr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tx2"/>
                </a:solidFill>
              </a:rPr>
              <a:t>EXECUTE sys.sp_query_store_set_hints @query_id= 1,@query_hints = N'OPTION(RECOMPILE)’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400" b="0" dirty="0">
                <a:solidFill>
                  <a:srgbClr val="C00000"/>
                </a:solidFill>
              </a:rPr>
              <a:t>EXECUTE sp_query_store_clear_hints @query_id = 1</a:t>
            </a:r>
          </a:p>
        </p:txBody>
      </p:sp>
    </p:spTree>
    <p:extLst>
      <p:ext uri="{BB962C8B-B14F-4D97-AF65-F5344CB8AC3E}">
        <p14:creationId xmlns:p14="http://schemas.microsoft.com/office/powerpoint/2010/main" val="419491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3" y="174126"/>
            <a:ext cx="1205966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SQL Server 2022 Database Engine Performance Enhancements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6A6A73-0D4A-8B11-5926-C32DC57B7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055919"/>
              </p:ext>
            </p:extLst>
          </p:nvPr>
        </p:nvGraphicFramePr>
        <p:xfrm>
          <a:off x="474128" y="1506067"/>
          <a:ext cx="11243739" cy="3108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591544">
                  <a:extLst>
                    <a:ext uri="{9D8B030D-6E8A-4147-A177-3AD203B41FA5}">
                      <a16:colId xmlns:a16="http://schemas.microsoft.com/office/drawing/2014/main" val="2957349378"/>
                    </a:ext>
                  </a:extLst>
                </a:gridCol>
                <a:gridCol w="3652195">
                  <a:extLst>
                    <a:ext uri="{9D8B030D-6E8A-4147-A177-3AD203B41FA5}">
                      <a16:colId xmlns:a16="http://schemas.microsoft.com/office/drawing/2014/main" val="4082491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3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Availability Group Parallel Redo Thread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1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System page latch (GAM and SGAM) concurrency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622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Buffer pool parallel 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66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Accelerated Database Recovery (ADR)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3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Stack dumps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n-US" sz="2400" dirty="0"/>
                        <a:t> Multi-threaded, parallel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CU8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384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078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E247DD-60E9-442C-B510-809F29C73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83018"/>
            <a:ext cx="10972800" cy="3343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Execution Plan XML attributes:</a:t>
            </a:r>
          </a:p>
          <a:p>
            <a:r>
              <a:rPr lang="en-US" sz="2400" dirty="0">
                <a:solidFill>
                  <a:schemeClr val="tx2"/>
                </a:solidFill>
              </a:rPr>
              <a:t>QueryStoreStatementHintId="2"</a:t>
            </a:r>
          </a:p>
          <a:p>
            <a:r>
              <a:rPr lang="en-US" sz="2400" dirty="0">
                <a:solidFill>
                  <a:schemeClr val="tx2"/>
                </a:solidFill>
              </a:rPr>
              <a:t>QueryStoreStatementHintText="OPTION(RECOMPILE)"</a:t>
            </a:r>
          </a:p>
          <a:p>
            <a:r>
              <a:rPr lang="en-US" sz="2400" dirty="0">
                <a:solidFill>
                  <a:schemeClr val="tx2"/>
                </a:solidFill>
              </a:rPr>
              <a:t>QueryStoreStatementHintSource="User"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82538"/>
            <a:ext cx="11593288" cy="1185634"/>
          </a:xfrm>
        </p:spPr>
        <p:txBody>
          <a:bodyPr>
            <a:normAutofit/>
          </a:bodyPr>
          <a:lstStyle/>
          <a:p>
            <a:r>
              <a:rPr lang="en-US" dirty="0"/>
              <a:t>Query Store Hints in Actual Execution Plans</a:t>
            </a:r>
          </a:p>
        </p:txBody>
      </p:sp>
    </p:spTree>
    <p:extLst>
      <p:ext uri="{BB962C8B-B14F-4D97-AF65-F5344CB8AC3E}">
        <p14:creationId xmlns:p14="http://schemas.microsoft.com/office/powerpoint/2010/main" val="1449077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74638"/>
            <a:ext cx="11593288" cy="1185634"/>
          </a:xfrm>
        </p:spPr>
        <p:txBody>
          <a:bodyPr>
            <a:normAutofit/>
          </a:bodyPr>
          <a:lstStyle/>
          <a:p>
            <a:r>
              <a:rPr lang="en-US" dirty="0"/>
              <a:t>Query Store Hints vs Plan Guides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842BC3-104C-66E6-3F16-73665841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379612"/>
              </p:ext>
            </p:extLst>
          </p:nvPr>
        </p:nvGraphicFramePr>
        <p:xfrm>
          <a:off x="451460" y="1700808"/>
          <a:ext cx="11261164" cy="389082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89309">
                  <a:extLst>
                    <a:ext uri="{9D8B030D-6E8A-4147-A177-3AD203B41FA5}">
                      <a16:colId xmlns:a16="http://schemas.microsoft.com/office/drawing/2014/main" val="3794409873"/>
                    </a:ext>
                  </a:extLst>
                </a:gridCol>
                <a:gridCol w="4302155">
                  <a:extLst>
                    <a:ext uri="{9D8B030D-6E8A-4147-A177-3AD203B41FA5}">
                      <a16:colId xmlns:a16="http://schemas.microsoft.com/office/drawing/2014/main" val="4170883744"/>
                    </a:ext>
                  </a:extLst>
                </a:gridCol>
                <a:gridCol w="3669700">
                  <a:extLst>
                    <a:ext uri="{9D8B030D-6E8A-4147-A177-3AD203B41FA5}">
                      <a16:colId xmlns:a16="http://schemas.microsoft.com/office/drawing/2014/main" val="2345805431"/>
                    </a:ext>
                  </a:extLst>
                </a:gridCol>
              </a:tblGrid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SQL Server 2022</a:t>
                      </a:r>
                      <a:br>
                        <a:rPr lang="en-US" sz="2100" dirty="0"/>
                      </a:br>
                      <a:r>
                        <a:rPr lang="en-US" sz="2100" dirty="0"/>
                        <a:t>Query Store Hints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Plan Guides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561854736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r>
                        <a:rPr lang="en-US" sz="2100" dirty="0"/>
                        <a:t>Ease of use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Easy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Difficult and error prone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2687804435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What happens if the query hint can’t be applied?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query hint is ignored, the query succeeds and the reason is logged to last_query_hint_failure_reason_desc in </a:t>
                      </a:r>
                      <a:r>
                        <a:rPr lang="en-US" sz="2100" dirty="0">
                          <a:hlinkClick r:id="rId3"/>
                        </a:rPr>
                        <a:t>sys.query_store_query_hints</a:t>
                      </a:r>
                      <a:endParaRPr lang="en-US" sz="21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query fails with an error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3114006379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Drop or alter a procedure that is referenced by a Query Store hint / plan guide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Allowed</a:t>
                      </a:r>
                      <a:br>
                        <a:rPr lang="en-US" sz="2100" dirty="0"/>
                      </a:br>
                      <a:r>
                        <a:rPr lang="en-US" sz="2100" dirty="0"/>
                        <a:t>The query hint will stop working (as it will be a new query_id in Query Store)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Not allowed, returns an error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004353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A4053F3-5C8E-A4AD-720B-AFF30594E9C8}"/>
              </a:ext>
            </a:extLst>
          </p:cNvPr>
          <p:cNvSpPr txBox="1"/>
          <p:nvPr/>
        </p:nvSpPr>
        <p:spPr>
          <a:xfrm>
            <a:off x="5551555" y="6438709"/>
            <a:ext cx="1033727" cy="3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66" b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Bonus</a:t>
            </a:r>
            <a:endParaRPr lang="en-US" sz="1866" b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46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A06AB-DC14-49CB-8850-EC38E87B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You can contact me at </a:t>
            </a:r>
            <a:r>
              <a:rPr lang="en-US" sz="2400" dirty="0">
                <a:hlinkClick r:id="rId2"/>
              </a:rPr>
              <a:t>ola@hallengren.com</a:t>
            </a:r>
            <a:endParaRPr lang="en-US" sz="2400" dirty="0">
              <a:solidFill>
                <a:schemeClr val="accent2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738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Ola Hallengren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094C4-80DB-B2AC-BC23-4FB500A7EA44}"/>
              </a:ext>
            </a:extLst>
          </p:cNvPr>
          <p:cNvSpPr txBox="1">
            <a:spLocks/>
          </p:cNvSpPr>
          <p:nvPr/>
        </p:nvSpPr>
        <p:spPr>
          <a:xfrm>
            <a:off x="912204" y="4752611"/>
            <a:ext cx="5601378" cy="553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800" b="0" i="0" kern="1200" baseline="0">
                <a:solidFill>
                  <a:schemeClr val="tx1"/>
                </a:solidFill>
                <a:latin typeface="IBM Plex Sans Medium" panose="020B0503050203000203" pitchFamily="34" charset="77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rgbClr val="19191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ola@hallengren.com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06A339-0E3A-C7FD-AB63-BD83ACA689AF}"/>
              </a:ext>
            </a:extLst>
          </p:cNvPr>
          <p:cNvSpPr txBox="1">
            <a:spLocks/>
          </p:cNvSpPr>
          <p:nvPr/>
        </p:nvSpPr>
        <p:spPr>
          <a:xfrm>
            <a:off x="912204" y="5323674"/>
            <a:ext cx="5601378" cy="553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800" b="0" i="0" kern="1200" baseline="0">
                <a:solidFill>
                  <a:schemeClr val="tx1"/>
                </a:solidFill>
                <a:latin typeface="IBM Plex Sans Medium" panose="020B0503050203000203" pitchFamily="34" charset="77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rgbClr val="19191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https://ola.hallengren.com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03A99E0-3FAD-94AB-3BB0-8478720D6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73" y="5419682"/>
            <a:ext cx="368937" cy="3689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8363918-39C5-258F-C460-901C9EB3A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365" y="4898744"/>
            <a:ext cx="356952" cy="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24" y="197179"/>
            <a:ext cx="1203319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SQL Server 2022 Database Engine Performance Enhancements - Intelligent query processing (IQP) and Query Store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6A6A73-0D4A-8B11-5926-C32DC57B7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394496"/>
              </p:ext>
            </p:extLst>
          </p:nvPr>
        </p:nvGraphicFramePr>
        <p:xfrm>
          <a:off x="474128" y="1582909"/>
          <a:ext cx="11243739" cy="3657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591544">
                  <a:extLst>
                    <a:ext uri="{9D8B030D-6E8A-4147-A177-3AD203B41FA5}">
                      <a16:colId xmlns:a16="http://schemas.microsoft.com/office/drawing/2014/main" val="2957349378"/>
                    </a:ext>
                  </a:extLst>
                </a:gridCol>
                <a:gridCol w="3652195">
                  <a:extLst>
                    <a:ext uri="{9D8B030D-6E8A-4147-A177-3AD203B41FA5}">
                      <a16:colId xmlns:a16="http://schemas.microsoft.com/office/drawing/2014/main" val="4082491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3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Parameter Sensitive Plan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7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Memory Grant Feedback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n-US" sz="2400" dirty="0"/>
                        <a:t> Persistence and Percentile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39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Cardinality estimator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7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Degree of parallelism (DOP)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2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Optimized plan forcing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Automatic plan correction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CU4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023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Query Store Hints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252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34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182430"/>
            <a:ext cx="11010939" cy="1143000"/>
          </a:xfrm>
        </p:spPr>
        <p:txBody>
          <a:bodyPr>
            <a:normAutofit/>
          </a:bodyPr>
          <a:lstStyle/>
          <a:p>
            <a:r>
              <a:rPr lang="en-US" dirty="0"/>
              <a:t>Availability Group Parallel Redo Thread Pool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923837"/>
              </p:ext>
            </p:extLst>
          </p:nvPr>
        </p:nvGraphicFramePr>
        <p:xfrm>
          <a:off x="261257" y="1325432"/>
          <a:ext cx="11741204" cy="529068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75245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465959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4092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793672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 SQL Server 2016, parallel redo was introduced to enhance redo performance for availability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33480"/>
                  </a:ext>
                </a:extLst>
              </a:tr>
              <a:tr h="1851902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“A SQL Server instance uses up to 100 threads for parallel redo for secondary replicas. Each database uses up to one-half of the total number of CPU cores, but not more than 16 threads per database.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If the total number of required threads for a single instance exceeds 100, SQL Server uses a single redo thread for every remaining database.</a:t>
                      </a:r>
                      <a:r>
                        <a:rPr lang="en-US" sz="24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1499159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introduces an instance-level shared thread pool for parallel redo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threads are dynamically assigned to the databases, based on the amount of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535802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Out of the box in 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887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74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182430"/>
            <a:ext cx="11010939" cy="1143000"/>
          </a:xfrm>
        </p:spPr>
        <p:txBody>
          <a:bodyPr>
            <a:normAutofit/>
          </a:bodyPr>
          <a:lstStyle/>
          <a:p>
            <a:r>
              <a:rPr lang="en-US" dirty="0"/>
              <a:t>Availability Group Parallel Redo Thread Pool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926345"/>
              </p:ext>
            </p:extLst>
          </p:nvPr>
        </p:nvGraphicFramePr>
        <p:xfrm>
          <a:off x="192101" y="1475871"/>
          <a:ext cx="11764255" cy="366495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543569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6456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2278533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Here is a script to check the number of redo threads on </a:t>
                      </a:r>
                      <a:r>
                        <a:rPr lang="en-US" sz="2400"/>
                        <a:t>a secondary replica:</a:t>
                      </a:r>
                      <a:br>
                        <a:rPr lang="en-US" sz="2400" dirty="0"/>
                      </a:br>
                      <a:r>
                        <a:rPr lang="en-US" sz="2400" dirty="0">
                          <a:solidFill>
                            <a:srgbClr val="2F6ED7"/>
                          </a:solidFill>
                        </a:rPr>
                        <a:t>SELECT DB_NAME(database_id) AS database_name, COUNT(*) AS number_of_redo_threads</a:t>
                      </a:r>
                    </a:p>
                    <a:p>
                      <a:r>
                        <a:rPr lang="en-US" sz="2400" dirty="0">
                          <a:solidFill>
                            <a:srgbClr val="2F6ED7"/>
                          </a:solidFill>
                        </a:rPr>
                        <a:t>FROM sys.dm_exec_requests</a:t>
                      </a:r>
                    </a:p>
                    <a:p>
                      <a:r>
                        <a:rPr lang="en-US" sz="2400" dirty="0">
                          <a:solidFill>
                            <a:srgbClr val="2F6ED7"/>
                          </a:solidFill>
                        </a:rPr>
                        <a:t>WHERE command = 'PARALLEL REDO TASK'</a:t>
                      </a:r>
                    </a:p>
                    <a:p>
                      <a:r>
                        <a:rPr lang="en-US" sz="2400" dirty="0">
                          <a:solidFill>
                            <a:srgbClr val="2F6ED7"/>
                          </a:solidFill>
                        </a:rPr>
                        <a:t>GROUP BY DB_NAME(database_id)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33480"/>
                  </a:ext>
                </a:extLst>
              </a:tr>
              <a:tr h="921758">
                <a:tc>
                  <a:txBody>
                    <a:bodyPr/>
                    <a:lstStyle/>
                    <a:p>
                      <a:r>
                        <a:rPr lang="en-US" sz="2400" dirty="0"/>
                        <a:t>Real-world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On a server with 144 logical cores, the number of redo threads per database is varying between 1 and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9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B0E7-0145-7949-6A98-5CEB46B97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C581-B41A-D437-0A1E-2B5949FE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22617"/>
            <a:ext cx="11449050" cy="1132131"/>
          </a:xfrm>
        </p:spPr>
        <p:txBody>
          <a:bodyPr>
            <a:normAutofit/>
          </a:bodyPr>
          <a:lstStyle/>
          <a:p>
            <a:r>
              <a:rPr lang="en-US" dirty="0"/>
              <a:t>Availability Group Parallel Redo Thread Pool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56A07-9436-DD23-62F4-0F647C375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280160"/>
            <a:ext cx="10287000" cy="1825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461D8-C057-9C52-EF8A-FB42BA3D5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3072984"/>
            <a:ext cx="10321290" cy="1817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A7DB90-86A5-9983-A53E-CADDC38E4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4880950"/>
            <a:ext cx="10295573" cy="1843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6A88D-D947-16BC-B619-7A822D73C580}"/>
              </a:ext>
            </a:extLst>
          </p:cNvPr>
          <p:cNvSpPr txBox="1"/>
          <p:nvPr/>
        </p:nvSpPr>
        <p:spPr>
          <a:xfrm>
            <a:off x="10698480" y="2103120"/>
            <a:ext cx="1331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4C86D-4967-8291-BB25-90E7F68D0F55}"/>
              </a:ext>
            </a:extLst>
          </p:cNvPr>
          <p:cNvSpPr txBox="1"/>
          <p:nvPr/>
        </p:nvSpPr>
        <p:spPr>
          <a:xfrm>
            <a:off x="10698480" y="3851304"/>
            <a:ext cx="1331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63829-3780-A538-1B62-C42042054789}"/>
              </a:ext>
            </a:extLst>
          </p:cNvPr>
          <p:cNvSpPr txBox="1"/>
          <p:nvPr/>
        </p:nvSpPr>
        <p:spPr>
          <a:xfrm>
            <a:off x="10698480" y="5709067"/>
            <a:ext cx="1331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092E9-CAAC-38D7-99B8-74BEDCA6C4A6}"/>
              </a:ext>
            </a:extLst>
          </p:cNvPr>
          <p:cNvSpPr txBox="1"/>
          <p:nvPr/>
        </p:nvSpPr>
        <p:spPr>
          <a:xfrm rot="16200000">
            <a:off x="-640080" y="3878251"/>
            <a:ext cx="1692152" cy="25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latin typeface="Segoe UI" panose="020B0502040204020203" pitchFamily="34" charset="0"/>
                <a:cs typeface="Segoe UI" panose="020B0502040204020203" pitchFamily="34" charset="0"/>
              </a:rPr>
              <a:t>Number of redo threads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3C9F5-49DC-D3CB-9729-4858998C1374}"/>
              </a:ext>
            </a:extLst>
          </p:cNvPr>
          <p:cNvSpPr txBox="1"/>
          <p:nvPr/>
        </p:nvSpPr>
        <p:spPr>
          <a:xfrm rot="16200000">
            <a:off x="-640080" y="2103120"/>
            <a:ext cx="1692152" cy="25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latin typeface="Segoe UI" panose="020B0502040204020203" pitchFamily="34" charset="0"/>
                <a:cs typeface="Segoe UI" panose="020B0502040204020203" pitchFamily="34" charset="0"/>
              </a:rPr>
              <a:t>Number of redo threads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638B1-C91C-B69F-511B-828A8EFC9826}"/>
              </a:ext>
            </a:extLst>
          </p:cNvPr>
          <p:cNvSpPr txBox="1"/>
          <p:nvPr/>
        </p:nvSpPr>
        <p:spPr>
          <a:xfrm rot="16200000">
            <a:off x="-640080" y="5622472"/>
            <a:ext cx="1692152" cy="25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latin typeface="Segoe UI" panose="020B0502040204020203" pitchFamily="34" charset="0"/>
                <a:cs typeface="Segoe UI" panose="020B0502040204020203" pitchFamily="34" charset="0"/>
              </a:rPr>
              <a:t>Number of redo threads</a:t>
            </a:r>
          </a:p>
        </p:txBody>
      </p:sp>
    </p:spTree>
    <p:extLst>
      <p:ext uri="{BB962C8B-B14F-4D97-AF65-F5344CB8AC3E}">
        <p14:creationId xmlns:p14="http://schemas.microsoft.com/office/powerpoint/2010/main" val="286660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8" y="182430"/>
            <a:ext cx="11841095" cy="1420900"/>
          </a:xfrm>
        </p:spPr>
        <p:txBody>
          <a:bodyPr>
            <a:normAutofit/>
          </a:bodyPr>
          <a:lstStyle/>
          <a:p>
            <a:r>
              <a:rPr lang="en-US" sz="3600" dirty="0"/>
              <a:t>System page latch (GAM and SGAM) concurrency enhancements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151712"/>
              </p:ext>
            </p:extLst>
          </p:nvPr>
        </p:nvGraphicFramePr>
        <p:xfrm>
          <a:off x="261258" y="1603330"/>
          <a:ext cx="11618258" cy="3296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Page latch contention while allocating/deallocating data pages and extents (especially in tempdb)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2022 allows concurrent updates to global allocation map (GAM) pages and shared global allocation map (SGAM)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Out of the box in 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2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Real-world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We have not had any incidents with PAGELATCH* waits on GAM and SGAM in tempdb on 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2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36434"/>
            <a:ext cx="11010939" cy="1143000"/>
          </a:xfrm>
        </p:spPr>
        <p:txBody>
          <a:bodyPr>
            <a:normAutofit/>
          </a:bodyPr>
          <a:lstStyle/>
          <a:p>
            <a:r>
              <a:rPr lang="en-US" dirty="0"/>
              <a:t>Buffer pool parallel scans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45240"/>
              </p:ext>
            </p:extLst>
          </p:nvPr>
        </p:nvGraphicFramePr>
        <p:xfrm>
          <a:off x="261258" y="1142290"/>
          <a:ext cx="11618258" cy="5582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does in some cases need to scan the buffer pool.</a:t>
                      </a:r>
                    </a:p>
                    <a:p>
                      <a:r>
                        <a:rPr lang="en-US" sz="2400" dirty="0"/>
                        <a:t>Operations that can trigger a buffer pool scan: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Database startup, restart or shutdown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Availability group failover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Full or differential backup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DBCC CHECKDB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3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Before SQL Server 2022 buffer pool scans were performed serially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Buffer pool scans could then take a long time, on servers with large amount of 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introduces parallel buffer pool scans to improve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Out of the box in 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66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Extended event buffer_pool_scan_complete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66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24074</TotalTime>
  <Words>2389</Words>
  <Application>Microsoft Office PowerPoint</Application>
  <PresentationFormat>Widescreen</PresentationFormat>
  <Paragraphs>283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IBM Plex Sans Text</vt:lpstr>
      <vt:lpstr>Segoe UI</vt:lpstr>
      <vt:lpstr>Calibri</vt:lpstr>
      <vt:lpstr>Roboto</vt:lpstr>
      <vt:lpstr>IBM Plex Sans Medium</vt:lpstr>
      <vt:lpstr>IBM Plex Sans</vt:lpstr>
      <vt:lpstr>Roboto Bold</vt:lpstr>
      <vt:lpstr>Roboto Regular</vt:lpstr>
      <vt:lpstr>IBM Plex Sans SemiBold</vt:lpstr>
      <vt:lpstr>Arial</vt:lpstr>
      <vt:lpstr>Office Theme</vt:lpstr>
      <vt:lpstr>SQL Server 2022 Performance Enhancements</vt:lpstr>
      <vt:lpstr>Ola</vt:lpstr>
      <vt:lpstr>SQL Server 2022 Database Engine Performance Enhancements </vt:lpstr>
      <vt:lpstr>SQL Server 2022 Database Engine Performance Enhancements - Intelligent query processing (IQP) and Query Store</vt:lpstr>
      <vt:lpstr>Availability Group Parallel Redo Thread Pool</vt:lpstr>
      <vt:lpstr>Availability Group Parallel Redo Thread Pool</vt:lpstr>
      <vt:lpstr>Availability Group Parallel Redo Thread Pool</vt:lpstr>
      <vt:lpstr>System page latch (GAM and SGAM) concurrency enhancements</vt:lpstr>
      <vt:lpstr>Buffer pool parallel scans</vt:lpstr>
      <vt:lpstr>Accelerated Database Recovery (ADR) enhancements</vt:lpstr>
      <vt:lpstr>Accelerated Database Recovery (ADR) enhancements</vt:lpstr>
      <vt:lpstr>Stack dumps – Multi-threaded, parallel compression</vt:lpstr>
      <vt:lpstr>Parameter Sensitive Plan optimization (PSP)</vt:lpstr>
      <vt:lpstr>Parameter Sensitive Plan optimization (PSP)</vt:lpstr>
      <vt:lpstr>Parameter Sensitive Plan optimization (PSP)</vt:lpstr>
      <vt:lpstr>PSP and Query Store - One query from the application</vt:lpstr>
      <vt:lpstr>Memory Grant Feedback – Persistence and Percentile</vt:lpstr>
      <vt:lpstr>Memory Grant Feedback – A closer look at Percentile </vt:lpstr>
      <vt:lpstr>Memory Grant Feedback</vt:lpstr>
      <vt:lpstr>Degree of parallelism (DOP) feedback</vt:lpstr>
      <vt:lpstr>Degree of parallelism (DOP) feedback</vt:lpstr>
      <vt:lpstr>Cardinality Estimation Feedback</vt:lpstr>
      <vt:lpstr>Cardinality Estimation Feedback</vt:lpstr>
      <vt:lpstr>Cardinality Estimation Feedback</vt:lpstr>
      <vt:lpstr>Automatic Plan Correction</vt:lpstr>
      <vt:lpstr>Automatic Plan Correction Enhancements</vt:lpstr>
      <vt:lpstr>Automatic Plan Correction – Real-world case</vt:lpstr>
      <vt:lpstr>Automatic Plan Correction – Why did it not kick in?</vt:lpstr>
      <vt:lpstr>Query Store Hints in SQL Server 2022</vt:lpstr>
      <vt:lpstr>Query Store Hints in Actual Execution Plans</vt:lpstr>
      <vt:lpstr>Query Store Hints vs Plan Guides</vt:lpstr>
      <vt:lpstr>Questions?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Ola Hallengren</cp:lastModifiedBy>
  <cp:revision>1072</cp:revision>
  <cp:lastPrinted>2015-12-02T11:41:23Z</cp:lastPrinted>
  <dcterms:created xsi:type="dcterms:W3CDTF">2015-11-25T13:50:45Z</dcterms:created>
  <dcterms:modified xsi:type="dcterms:W3CDTF">2024-03-23T08:45:21Z</dcterms:modified>
  <cp:category/>
</cp:coreProperties>
</file>